
<file path=[Content_Types].xml><?xml version="1.0" encoding="utf-8"?>
<Types xmlns="http://schemas.openxmlformats.org/package/2006/content-types">
  <Default Extension="xml" ContentType="application/xml"/>
  <Default Extension="jpg" ContentType="image/jpeg"/>
  <Default Extension="tiff" ContentType="image/tiff"/>
  <Default Extension="emf" ContentType="image/x-emf"/>
  <Default Extension="rels" ContentType="application/vnd.openxmlformats-package.relationships+xml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61" r:id="rId1"/>
  </p:sldMasterIdLst>
  <p:notesMasterIdLst>
    <p:notesMasterId r:id="rId14"/>
  </p:notesMasterIdLst>
  <p:handoutMasterIdLst>
    <p:handoutMasterId r:id="rId15"/>
  </p:handoutMasterIdLst>
  <p:sldIdLst>
    <p:sldId id="312" r:id="rId2"/>
    <p:sldId id="315" r:id="rId3"/>
    <p:sldId id="318" r:id="rId4"/>
    <p:sldId id="319" r:id="rId5"/>
    <p:sldId id="258" r:id="rId6"/>
    <p:sldId id="265" r:id="rId7"/>
    <p:sldId id="320" r:id="rId8"/>
    <p:sldId id="260" r:id="rId9"/>
    <p:sldId id="323" r:id="rId10"/>
    <p:sldId id="307" r:id="rId11"/>
    <p:sldId id="332" r:id="rId12"/>
    <p:sldId id="316" r:id="rId13"/>
  </p:sldIdLst>
  <p:sldSz cx="9144000" cy="6858000" type="screen4x3"/>
  <p:notesSz cx="7772400" cy="10058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napVertSplitter="1" vertBarState="minimized">
    <p:restoredLeft sz="15620"/>
    <p:restoredTop sz="99483" autoAdjust="0"/>
  </p:normalViewPr>
  <p:slideViewPr>
    <p:cSldViewPr snapToGrid="0" snapToObjects="1">
      <p:cViewPr varScale="1">
        <p:scale>
          <a:sx n="152" d="100"/>
          <a:sy n="152" d="100"/>
        </p:scale>
        <p:origin x="-2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3" d="100"/>
        <a:sy n="93" d="100"/>
      </p:scale>
      <p:origin x="0" y="0"/>
    </p:cViewPr>
  </p:sorterViewPr>
  <p:notesViewPr>
    <p:cSldViewPr snapToGrid="0" snapToObjects="1">
      <p:cViewPr varScale="1">
        <p:scale>
          <a:sx n="120" d="100"/>
          <a:sy n="120" d="100"/>
        </p:scale>
        <p:origin x="-2720" y="-104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notesMaster" Target="notesMasters/notesMaster1.xml"/><Relationship Id="rId15" Type="http://schemas.openxmlformats.org/officeDocument/2006/relationships/handoutMaster" Target="handoutMasters/handout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402138" y="0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A8475F-A95F-474C-BC1A-2765517DD7C9}" type="datetimeFigureOut">
              <a:rPr lang="en-US" smtClean="0"/>
              <a:t>05/19/15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402138" y="9553575"/>
            <a:ext cx="3368675" cy="5032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B35BF0C-36EC-DA44-9D00-A3A60D5DE9B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33778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/>
              <a:t>Click to edit the notes format</a:t>
            </a:r>
            <a:endParaRPr/>
          </a:p>
        </p:txBody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1400" dirty="0"/>
              <a:t>&lt;header&gt;</a:t>
            </a:r>
            <a:endParaRPr dirty="0"/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4399200" y="0"/>
            <a:ext cx="3372840" cy="502560"/>
          </a:xfrm>
          <a:prstGeom prst="rect">
            <a:avLst/>
          </a:prstGeom>
        </p:spPr>
        <p:txBody>
          <a:bodyPr wrap="none" lIns="0" tIns="0" rIns="0" bIns="0"/>
          <a:lstStyle/>
          <a:p>
            <a:pPr algn="r"/>
            <a:r>
              <a:rPr lang="en-US" sz="1400" dirty="0"/>
              <a:t>&lt;date/time&gt;</a:t>
            </a:r>
            <a:endParaRPr dirty="0"/>
          </a:p>
        </p:txBody>
      </p:sp>
      <p:sp>
        <p:nvSpPr>
          <p:cNvPr id="42" name="PlaceHolder 4"/>
          <p:cNvSpPr>
            <a:spLocks noGrp="1"/>
          </p:cNvSpPr>
          <p:nvPr>
            <p:ph type="ftr"/>
          </p:nvPr>
        </p:nvSpPr>
        <p:spPr>
          <a:xfrm>
            <a:off x="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r>
              <a:rPr lang="en-US" sz="1400" dirty="0"/>
              <a:t>&lt;footer&gt;</a:t>
            </a:r>
            <a:endParaRPr dirty="0"/>
          </a:p>
        </p:txBody>
      </p:sp>
      <p:sp>
        <p:nvSpPr>
          <p:cNvPr id="43" name="PlaceHolder 5"/>
          <p:cNvSpPr>
            <a:spLocks noGrp="1"/>
          </p:cNvSpPr>
          <p:nvPr>
            <p:ph type="sldNum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</p:spPr>
        <p:txBody>
          <a:bodyPr wrap="none" lIns="0" tIns="0" rIns="0" bIns="0" anchor="b"/>
          <a:lstStyle/>
          <a:p>
            <a:pPr algn="r"/>
            <a:fld id="{8077CA8E-1401-4834-BD67-7E237BAA9097}" type="slidenum">
              <a:rPr lang="en-US" sz="1400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4041155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r>
              <a:rPr lang="en-US" sz="2000" dirty="0"/>
              <a:t>A stuffed teddy bear to the person who thinks of a better name</a:t>
            </a:r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PlaceHolder 1"/>
          <p:cNvSpPr>
            <a:spLocks noGrp="1"/>
          </p:cNvSpPr>
          <p:nvPr>
            <p:ph type="body"/>
          </p:nvPr>
        </p:nvSpPr>
        <p:spPr>
          <a:xfrm>
            <a:off x="777240" y="4777560"/>
            <a:ext cx="6217560" cy="4526280"/>
          </a:xfrm>
          <a:prstGeom prst="rect">
            <a:avLst/>
          </a:prstGeom>
        </p:spPr>
        <p:txBody>
          <a:bodyPr wrap="none" lIns="0" tIns="0" rIns="0" bIns="0"/>
          <a:lstStyle/>
          <a:p>
            <a:endParaRPr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04038" y="-215900"/>
            <a:ext cx="2300287" cy="63388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0" y="-215900"/>
            <a:ext cx="6751638" cy="63388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480371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2413" cy="10108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39200"/>
            <a:ext cx="8226425" cy="505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8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7013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6613" y="1600200"/>
            <a:ext cx="4037012" cy="4522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idx="10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11" name="Slide Number Placeholder 4"/>
          <p:cNvSpPr>
            <a:spLocks noGrp="1"/>
          </p:cNvSpPr>
          <p:nvPr>
            <p:ph type="sldNum" idx="11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2"/>
          <p:cNvSpPr>
            <a:spLocks noGrp="1"/>
          </p:cNvSpPr>
          <p:nvPr>
            <p:ph type="ftr" sz="quarter" idx="12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"/>
            <a:ext cx="9142413" cy="97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7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idx="2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idx="10"/>
          </p:nvPr>
        </p:nvSpPr>
        <p:spPr>
          <a:xfrm>
            <a:off x="0" y="6610350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9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0349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0350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D6D8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1"/>
          <p:cNvSpPr>
            <a:spLocks noGrp="1" noChangeArrowheads="1"/>
          </p:cNvSpPr>
          <p:nvPr>
            <p:ph type="title"/>
          </p:nvPr>
        </p:nvSpPr>
        <p:spPr bwMode="auto">
          <a:xfrm>
            <a:off x="0" y="1"/>
            <a:ext cx="9142413" cy="1494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title text format</a:t>
            </a:r>
          </a:p>
        </p:txBody>
      </p:sp>
      <p:sp>
        <p:nvSpPr>
          <p:cNvPr id="37891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6425" cy="4793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dirty="0"/>
              <a:t>Click to edit the outline text format</a:t>
            </a:r>
          </a:p>
          <a:p>
            <a:pPr lvl="1"/>
            <a:r>
              <a:rPr lang="en-GB" dirty="0"/>
              <a:t>Second Outline Level</a:t>
            </a:r>
          </a:p>
          <a:p>
            <a:pPr lvl="2"/>
            <a:r>
              <a:rPr lang="en-GB" dirty="0"/>
              <a:t>Third Outline Level</a:t>
            </a:r>
          </a:p>
          <a:p>
            <a:pPr lvl="3"/>
            <a:r>
              <a:rPr lang="en-GB" dirty="0"/>
              <a:t>Fourth Outline Level</a:t>
            </a:r>
          </a:p>
          <a:p>
            <a:pPr lvl="4"/>
            <a:r>
              <a:rPr lang="en-GB" dirty="0"/>
              <a:t>Fifth Outline Level</a:t>
            </a:r>
          </a:p>
          <a:p>
            <a:pPr lvl="4"/>
            <a:r>
              <a:rPr lang="en-GB" dirty="0"/>
              <a:t>Sixth Outline Level</a:t>
            </a:r>
          </a:p>
          <a:p>
            <a:pPr lvl="4"/>
            <a:r>
              <a:rPr lang="en-GB" dirty="0"/>
              <a:t>Seventh Outline Level</a:t>
            </a:r>
          </a:p>
          <a:p>
            <a:pPr lvl="4"/>
            <a:r>
              <a:rPr lang="en-GB" dirty="0"/>
              <a:t>Eighth Outline Level</a:t>
            </a:r>
          </a:p>
          <a:p>
            <a:pPr lvl="4"/>
            <a:r>
              <a:rPr lang="en-GB" dirty="0"/>
              <a:t>Ninth Outline Level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idx="2"/>
          </p:nvPr>
        </p:nvSpPr>
        <p:spPr>
          <a:xfrm>
            <a:off x="0" y="6618288"/>
            <a:ext cx="2160588" cy="236537"/>
          </a:xfrm>
          <a:prstGeom prst="rect">
            <a:avLst/>
          </a:prstGeom>
        </p:spPr>
        <p:txBody>
          <a:bodyPr/>
          <a:lstStyle>
            <a:lvl1pPr>
              <a:tabLst>
                <a:tab pos="723900" algn="l"/>
                <a:tab pos="1447800" algn="l"/>
              </a:tabLst>
              <a:defRPr sz="1000" dirty="0" smtClean="0">
                <a:latin typeface="Arial"/>
              </a:defRPr>
            </a:lvl1pPr>
          </a:lstStyle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13" name="Slide Number Placeholder 4"/>
          <p:cNvSpPr>
            <a:spLocks noGrp="1"/>
          </p:cNvSpPr>
          <p:nvPr>
            <p:ph type="sldNum" idx="4"/>
          </p:nvPr>
        </p:nvSpPr>
        <p:spPr>
          <a:xfrm>
            <a:off x="8604250" y="6618287"/>
            <a:ext cx="538163" cy="250825"/>
          </a:xfrm>
          <a:prstGeom prst="rect">
            <a:avLst/>
          </a:prstGeom>
        </p:spPr>
        <p:txBody>
          <a:bodyPr/>
          <a:lstStyle>
            <a:lvl1pPr>
              <a:defRPr sz="1000" smtClean="0">
                <a:latin typeface="Arial"/>
              </a:defRPr>
            </a:lvl1pPr>
          </a:lstStyle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160588" y="6618288"/>
            <a:ext cx="5276850" cy="2508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/>
                </a:solidFill>
                <a:latin typeface="Arial"/>
              </a:defRPr>
            </a:lvl1pPr>
          </a:lstStyle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6323" r:id="rId12"/>
  </p:sldLayoutIdLst>
  <p:hf hdr="0"/>
  <p:txStyles>
    <p:titleStyle>
      <a:lvl1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+mj-lt"/>
          <a:ea typeface="+mj-ea"/>
          <a:cs typeface="+mj-cs"/>
        </a:defRPr>
      </a:lvl1pPr>
      <a:lvl2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2pPr>
      <a:lvl3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3pPr>
      <a:lvl4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4pPr>
      <a:lvl5pPr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5pPr>
      <a:lvl6pPr marL="25146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6pPr>
      <a:lvl7pPr marL="29718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7pPr>
      <a:lvl8pPr marL="34290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8pPr>
      <a:lvl9pPr marL="3886200" indent="-228600" algn="ctr" defTabSz="457200" rtl="0" eaLnBrk="1" fontAlgn="base" hangingPunct="1">
        <a:lnSpc>
          <a:spcPct val="116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6000" b="1">
          <a:solidFill>
            <a:srgbClr val="FF00FF"/>
          </a:solidFill>
          <a:latin typeface="Comic Sans MS" charset="0"/>
          <a:ea typeface="Arial Unicode MS" charset="0"/>
          <a:cs typeface="Arial Unicode MS" charset="0"/>
        </a:defRPr>
      </a:lvl9pPr>
    </p:titleStyle>
    <p:bodyStyle>
      <a:lvl1pPr marL="342900" indent="-342900" algn="l" defTabSz="457200" rtl="0" eaLnBrk="1" fontAlgn="base" hangingPunct="1">
        <a:lnSpc>
          <a:spcPct val="116000"/>
        </a:lnSpc>
        <a:spcBef>
          <a:spcPts val="8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57200" rtl="0" eaLnBrk="1" fontAlgn="base" hangingPunct="1">
        <a:lnSpc>
          <a:spcPct val="116000"/>
        </a:lnSpc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57200" rtl="0" eaLnBrk="1" fontAlgn="base" hangingPunct="1">
        <a:lnSpc>
          <a:spcPct val="116000"/>
        </a:lnSpc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57200" rtl="0" eaLnBrk="1" fontAlgn="base" hangingPunct="1">
        <a:lnSpc>
          <a:spcPct val="116000"/>
        </a:lnSpc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4" Type="http://schemas.openxmlformats.org/officeDocument/2006/relationships/image" Target="../media/image7.tiff"/><Relationship Id="rId5" Type="http://schemas.openxmlformats.org/officeDocument/2006/relationships/image" Target="../media/image8.tiff"/><Relationship Id="rId6" Type="http://schemas.openxmlformats.org/officeDocument/2006/relationships/image" Target="../media/image9.tiff"/><Relationship Id="rId7" Type="http://schemas.openxmlformats.org/officeDocument/2006/relationships/image" Target="../media/image10.pn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1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812800"/>
            <a:ext cx="7772400" cy="1470025"/>
          </a:xfrm>
        </p:spPr>
        <p:txBody>
          <a:bodyPr/>
          <a:lstStyle/>
          <a:p>
            <a:r>
              <a:rPr lang="en-US" sz="8800" dirty="0" smtClean="0"/>
              <a:t>CrypTech</a:t>
            </a:r>
            <a:endParaRPr lang="en-US" sz="8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>
          <a:xfrm>
            <a:off x="685800" y="2626280"/>
            <a:ext cx="7918450" cy="1752600"/>
          </a:xfrm>
        </p:spPr>
        <p:txBody>
          <a:bodyPr/>
          <a:lstStyle/>
          <a:p>
            <a:r>
              <a:rPr lang="en-US" sz="4400" b="1" dirty="0" smtClean="0"/>
              <a:t>Building </a:t>
            </a:r>
            <a:r>
              <a:rPr lang="en-US" sz="4400" b="1" dirty="0"/>
              <a:t>a More Assured</a:t>
            </a:r>
          </a:p>
          <a:p>
            <a:r>
              <a:rPr lang="en-US" sz="4400" b="1" dirty="0"/>
              <a:t>HSM </a:t>
            </a:r>
            <a:r>
              <a:rPr lang="en-US" sz="4400" b="1" dirty="0" smtClean="0"/>
              <a:t>Design</a:t>
            </a:r>
            <a:endParaRPr lang="en-US" sz="1800" b="1" dirty="0" smtClean="0"/>
          </a:p>
          <a:p>
            <a:endParaRPr lang="en-US" sz="1800" b="1" dirty="0"/>
          </a:p>
          <a:p>
            <a:r>
              <a:rPr lang="en-US" sz="1800" b="1" dirty="0" smtClean="0"/>
              <a:t>Randy Bush &lt;randy@psg.com&gt;</a:t>
            </a:r>
            <a:endParaRPr lang="en-US" sz="4400" b="1" dirty="0" smtClean="0"/>
          </a:p>
        </p:txBody>
      </p:sp>
    </p:spTree>
    <p:extLst>
      <p:ext uri="{BB962C8B-B14F-4D97-AF65-F5344CB8AC3E}">
        <p14:creationId xmlns:p14="http://schemas.microsoft.com/office/powerpoint/2010/main" val="1227275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rng_on_noven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414"/>
            <a:ext cx="9144000" cy="4518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Proto on Novena Summer ‘15</a:t>
            </a:r>
            <a:endParaRPr lang="en-US" sz="480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11" name="Oval 10"/>
          <p:cNvSpPr/>
          <p:nvPr/>
        </p:nvSpPr>
        <p:spPr bwMode="auto">
          <a:xfrm>
            <a:off x="2160588" y="2839540"/>
            <a:ext cx="899216" cy="741512"/>
          </a:xfrm>
          <a:prstGeom prst="ellipse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r>
              <a:rPr kumimoji="0" lang="en-US" sz="1200" b="1" i="0" u="none" strike="noStrike" cap="none" normalizeH="0" baseline="0" dirty="0" smtClean="0">
                <a:ln>
                  <a:noFill/>
                </a:ln>
                <a:solidFill>
                  <a:srgbClr val="FF00FF"/>
                </a:solidFill>
                <a:effectLst/>
              </a:rPr>
              <a:t>FPGA</a:t>
            </a: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09727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Alpha Board EOY 2015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Creative Commons: Attribution-NonCommercial-ShareAlike 2.0</a:t>
            </a:r>
            <a:endParaRPr lang="en-US" dirty="0"/>
          </a:p>
        </p:txBody>
      </p:sp>
      <p:pic>
        <p:nvPicPr>
          <p:cNvPr id="6" name="Picture 5" descr="Alpha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2482"/>
            <a:ext cx="9144000" cy="567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93428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Funding From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Creative Commons: Attribution-NonCommercial-ShareAlike 2.0</a:t>
            </a:r>
            <a:endParaRPr lang="en-US" dirty="0"/>
          </a:p>
        </p:txBody>
      </p:sp>
      <p:pic>
        <p:nvPicPr>
          <p:cNvPr id="7" name="Picture 6" descr="sunet.tif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473" y="1416620"/>
            <a:ext cx="1162762" cy="1081874"/>
          </a:xfrm>
          <a:prstGeom prst="rect">
            <a:avLst/>
          </a:prstGeom>
        </p:spPr>
      </p:pic>
      <p:pic>
        <p:nvPicPr>
          <p:cNvPr id="9" name="Picture 8" descr="google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5265" y="2857574"/>
            <a:ext cx="2422557" cy="922879"/>
          </a:xfrm>
          <a:prstGeom prst="rect">
            <a:avLst/>
          </a:prstGeom>
        </p:spPr>
      </p:pic>
      <p:pic>
        <p:nvPicPr>
          <p:cNvPr id="10" name="Picture 9" descr="isoc.tiff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229" y="2965071"/>
            <a:ext cx="2184400" cy="1016000"/>
          </a:xfrm>
          <a:prstGeom prst="rect">
            <a:avLst/>
          </a:prstGeom>
        </p:spPr>
      </p:pic>
      <p:pic>
        <p:nvPicPr>
          <p:cNvPr id="11" name="Picture 10" descr="iana.tiff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05" y="4471944"/>
            <a:ext cx="2259695" cy="980011"/>
          </a:xfrm>
          <a:prstGeom prst="rect">
            <a:avLst/>
          </a:prstGeom>
        </p:spPr>
      </p:pic>
      <p:pic>
        <p:nvPicPr>
          <p:cNvPr id="12" name="Picture 11" descr="comcast.tif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82133" y="2857574"/>
            <a:ext cx="1844299" cy="779549"/>
          </a:xfrm>
          <a:prstGeom prst="rect">
            <a:avLst/>
          </a:prstGeom>
        </p:spPr>
      </p:pic>
      <p:pic>
        <p:nvPicPr>
          <p:cNvPr id="3" name="Picture 2" descr="afilias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4084" y="1344239"/>
            <a:ext cx="1574800" cy="596900"/>
          </a:xfrm>
          <a:prstGeom prst="rect">
            <a:avLst/>
          </a:prstGeom>
        </p:spPr>
      </p:pic>
      <p:pic>
        <p:nvPicPr>
          <p:cNvPr id="13" name="Picture 12" descr="pir.png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5194" y="1276542"/>
            <a:ext cx="2869056" cy="940032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6467278" y="5725733"/>
            <a:ext cx="207105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 Few Private Donations</a:t>
            </a:r>
            <a:endParaRPr lang="en-US" sz="2000" b="1" dirty="0"/>
          </a:p>
        </p:txBody>
      </p:sp>
      <p:pic>
        <p:nvPicPr>
          <p:cNvPr id="15" name="Picture 14" descr="RIPE_NCC_Logo2013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9289" y="4437351"/>
            <a:ext cx="2313236" cy="937413"/>
          </a:xfrm>
          <a:prstGeom prst="rect">
            <a:avLst/>
          </a:prstGeom>
        </p:spPr>
      </p:pic>
      <p:pic>
        <p:nvPicPr>
          <p:cNvPr id="16" name="Picture 15" descr="SURFnet.png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03" y="4717600"/>
            <a:ext cx="1155192" cy="475488"/>
          </a:xfrm>
          <a:prstGeom prst="rect">
            <a:avLst/>
          </a:prstGeom>
        </p:spPr>
      </p:pic>
      <p:pic>
        <p:nvPicPr>
          <p:cNvPr id="8" name="Picture 7" descr="se-logo.jpg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3903" y="5725733"/>
            <a:ext cx="1250792" cy="5412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27399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800" dirty="0" smtClean="0"/>
              <a:t>Built on the Beltway &amp; GCHQ</a:t>
            </a:r>
            <a:endParaRPr lang="en-US" sz="48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9051" y="1092360"/>
            <a:ext cx="7932973" cy="3776869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284812" y="4973299"/>
            <a:ext cx="867416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Where Keys Go to Hide</a:t>
            </a:r>
            <a:br>
              <a:rPr lang="en-US" sz="2800" b="1" dirty="0" smtClean="0">
                <a:solidFill>
                  <a:srgbClr val="FF00FF"/>
                </a:solidFill>
              </a:rPr>
            </a:br>
            <a:endParaRPr lang="en-US" sz="2800" b="1" dirty="0" smtClean="0">
              <a:solidFill>
                <a:srgbClr val="FF00FF"/>
              </a:solidFill>
            </a:endParaRPr>
          </a:p>
          <a:p>
            <a:pPr algn="ctr"/>
            <a:r>
              <a:rPr lang="en-US" sz="2800" b="1" dirty="0" smtClean="0">
                <a:solidFill>
                  <a:srgbClr val="FF00FF"/>
                </a:solidFill>
              </a:rPr>
              <a:t>A Black Box Governments Certify You Can Trust</a:t>
            </a:r>
            <a:endParaRPr lang="en-US" sz="2800" b="1" dirty="0">
              <a:solidFill>
                <a:srgbClr val="FF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2726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36115"/>
            <a:ext cx="9142413" cy="5230053"/>
          </a:xfrm>
        </p:spPr>
        <p:txBody>
          <a:bodyPr/>
          <a:lstStyle/>
          <a:p>
            <a:r>
              <a:rPr lang="en-US" dirty="0" smtClean="0"/>
              <a:t>Post Snowden,</a:t>
            </a:r>
            <a:br>
              <a:rPr lang="en-US" dirty="0" smtClean="0"/>
            </a:br>
            <a:r>
              <a:rPr lang="en-US" dirty="0" smtClean="0"/>
              <a:t>No One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Trusts Them</a:t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3200" dirty="0"/>
              <a:t>We are relying on HSMs designed and made by 42-eyes government contractors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32990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10466" y="578980"/>
            <a:ext cx="9142413" cy="976319"/>
          </a:xfrm>
        </p:spPr>
        <p:txBody>
          <a:bodyPr/>
          <a:lstStyle/>
          <a:p>
            <a:r>
              <a:rPr lang="en-US" sz="4400" dirty="0" smtClean="0"/>
              <a:t>Broken Despite</a:t>
            </a:r>
            <a:r>
              <a:rPr lang="en-US" sz="4400" dirty="0"/>
              <a:t/>
            </a:r>
            <a:br>
              <a:rPr lang="en-US" sz="4400" dirty="0"/>
            </a:br>
            <a:r>
              <a:rPr lang="en-US" sz="4400" dirty="0"/>
              <a:t>Gov I</a:t>
            </a:r>
            <a:r>
              <a:rPr lang="en-US" sz="4400" dirty="0" smtClean="0"/>
              <a:t>ssued CC Evaluation &amp;</a:t>
            </a:r>
            <a:br>
              <a:rPr lang="en-US" sz="4400" dirty="0" smtClean="0"/>
            </a:br>
            <a:r>
              <a:rPr lang="en-US" sz="4400" dirty="0" smtClean="0"/>
              <a:t>NIST </a:t>
            </a:r>
            <a:r>
              <a:rPr lang="en-US" sz="4400" dirty="0"/>
              <a:t>FIPS 140-</a:t>
            </a:r>
            <a:r>
              <a:rPr lang="en-US" sz="4400" dirty="0" smtClean="0"/>
              <a:t>2 Validation</a:t>
            </a:r>
            <a:endParaRPr lang="en-US" sz="44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2385" y="2526520"/>
            <a:ext cx="6266576" cy="3833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973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extShape 2"/>
          <p:cNvSpPr txBox="1"/>
          <p:nvPr/>
        </p:nvSpPr>
        <p:spPr>
          <a:xfrm>
            <a:off x="457200" y="1405440"/>
            <a:ext cx="8503920" cy="5103360"/>
          </a:xfrm>
          <a:prstGeom prst="rect">
            <a:avLst/>
          </a:prstGeom>
        </p:spPr>
        <p:txBody>
          <a:bodyPr wrap="none" lIns="0" tIns="0" rIns="0" bIns="0" anchor="ctr">
            <a:normAutofit/>
          </a:bodyPr>
          <a:lstStyle/>
          <a:p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Origins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75901"/>
            <a:ext cx="8356499" cy="5054400"/>
          </a:xfrm>
        </p:spPr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sz="2800" dirty="0" smtClean="0"/>
              <a:t>This effort was started at the suggestion of Russ Housley, </a:t>
            </a:r>
            <a:r>
              <a:rPr lang="en-US" sz="2800" dirty="0"/>
              <a:t>Jari </a:t>
            </a:r>
            <a:r>
              <a:rPr lang="en-US" sz="2800" dirty="0" smtClean="0"/>
              <a:t>Arkko, and </a:t>
            </a:r>
            <a:r>
              <a:rPr lang="en-US" sz="2800" dirty="0"/>
              <a:t>Stephen </a:t>
            </a:r>
            <a:r>
              <a:rPr lang="en-US" sz="2800" dirty="0" smtClean="0"/>
              <a:t>Farrell</a:t>
            </a:r>
            <a:r>
              <a:rPr lang="en-US" sz="2800" dirty="0"/>
              <a:t> </a:t>
            </a:r>
            <a:r>
              <a:rPr lang="en-US" sz="2800" dirty="0" smtClean="0"/>
              <a:t>of the IETF, to </a:t>
            </a:r>
            <a:r>
              <a:rPr lang="en-US" sz="2800" b="1" dirty="0" smtClean="0">
                <a:solidFill>
                  <a:srgbClr val="FF00FF"/>
                </a:solidFill>
              </a:rPr>
              <a:t>meet the assurance needs of supporting IETF protocols in an open and transparent manner</a:t>
            </a:r>
            <a:r>
              <a:rPr lang="en-US" sz="2800" dirty="0" smtClean="0">
                <a:solidFill>
                  <a:srgbClr val="FF00FF"/>
                </a:solidFill>
              </a:rPr>
              <a:t>.</a:t>
            </a:r>
            <a:br>
              <a:rPr lang="en-US" sz="2800" dirty="0" smtClean="0">
                <a:solidFill>
                  <a:srgbClr val="FF00FF"/>
                </a:solidFill>
              </a:rPr>
            </a:br>
            <a:endParaRPr lang="en-US" sz="2800" dirty="0" smtClean="0">
              <a:solidFill>
                <a:srgbClr val="FF00FF"/>
              </a:solidFill>
            </a:endParaRPr>
          </a:p>
          <a:p>
            <a:pPr marL="457200" indent="-457200">
              <a:buFont typeface="Arial"/>
              <a:buChar char="•"/>
            </a:pPr>
            <a:r>
              <a:rPr lang="en-US" sz="2800" b="1" dirty="0" smtClean="0">
                <a:solidFill>
                  <a:srgbClr val="FF00FF"/>
                </a:solidFill>
              </a:rPr>
              <a:t>But this is NOT an IETF, ISOC, ... project</a:t>
            </a:r>
            <a:r>
              <a:rPr lang="en-US" sz="2800" dirty="0" smtClean="0"/>
              <a:t>, though both contribute. As the saying goes, “We work for the Internet.”</a:t>
            </a:r>
            <a:endParaRPr lang="en-US" sz="28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"/>
            <a:ext cx="9142413" cy="849312"/>
          </a:xfrm>
        </p:spPr>
        <p:txBody>
          <a:bodyPr/>
          <a:lstStyle/>
          <a:p>
            <a:r>
              <a:rPr lang="en-US" dirty="0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72502"/>
            <a:ext cx="8226425" cy="5054400"/>
          </a:xfrm>
        </p:spPr>
        <p:txBody>
          <a:bodyPr/>
          <a:lstStyle/>
          <a:p>
            <a:pPr marL="457200" indent="-457200">
              <a:lnSpc>
                <a:spcPct val="100000"/>
              </a:lnSpc>
              <a:spcBef>
                <a:spcPts val="2000"/>
              </a:spcBef>
              <a:buFont typeface="Arial"/>
              <a:buChar char="•"/>
            </a:pPr>
            <a:r>
              <a:rPr lang="en-US" b="1" dirty="0" smtClean="0">
                <a:solidFill>
                  <a:srgbClr val="FF00FF"/>
                </a:solidFill>
              </a:rPr>
              <a:t>An open-source </a:t>
            </a:r>
            <a:r>
              <a:rPr lang="en-US" b="1" u="sng" dirty="0" smtClean="0">
                <a:solidFill>
                  <a:srgbClr val="FF00FF"/>
                </a:solidFill>
              </a:rPr>
              <a:t>reference design</a:t>
            </a:r>
            <a:r>
              <a:rPr lang="en-US" b="1" dirty="0" smtClean="0">
                <a:solidFill>
                  <a:srgbClr val="FF00FF"/>
                </a:solidFill>
              </a:rPr>
              <a:t> for </a:t>
            </a:r>
            <a:r>
              <a:rPr lang="en-US" b="1" dirty="0" smtClean="0">
                <a:solidFill>
                  <a:srgbClr val="FF00FF"/>
                </a:solidFill>
              </a:rPr>
              <a:t>HSMs, not a manufactured product</a:t>
            </a:r>
            <a:endParaRPr lang="en-US" b="1" dirty="0" smtClean="0">
              <a:solidFill>
                <a:srgbClr val="FF00FF"/>
              </a:solidFill>
            </a:endParaRP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Font typeface="Arial"/>
              <a:buChar char="•"/>
            </a:pPr>
            <a:r>
              <a:rPr lang="en-US" dirty="0" smtClean="0"/>
              <a:t>Scalable, first cut in an FPGA and CPU, plan higher speed (ASIC)options later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Font typeface="Arial"/>
              <a:buChar char="•"/>
            </a:pPr>
            <a:r>
              <a:rPr lang="en-US" dirty="0" smtClean="0"/>
              <a:t>Composable, e.g. “Give me a key store and signer suitable for DNSsec”</a:t>
            </a:r>
          </a:p>
          <a:p>
            <a:pPr marL="457200" indent="-457200">
              <a:lnSpc>
                <a:spcPct val="100000"/>
              </a:lnSpc>
              <a:spcBef>
                <a:spcPts val="2000"/>
              </a:spcBef>
              <a:buFont typeface="Arial"/>
              <a:buChar char="•"/>
            </a:pPr>
            <a:r>
              <a:rPr lang="en-US" dirty="0" smtClean="0"/>
              <a:t>Reasonable assurance by being open, diverse design team, and an increasingly assured tool-chain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 anchor="b" anchorCtr="0"/>
          <a:lstStyle/>
          <a:p>
            <a:pPr>
              <a:lnSpc>
                <a:spcPts val="353"/>
              </a:lnSpc>
            </a:pPr>
            <a:r>
              <a:rPr lang="en-US" sz="1000" smtClean="0">
                <a:solidFill>
                  <a:srgbClr val="000000"/>
                </a:solidFill>
                <a:latin typeface="Arial"/>
                <a:ea typeface="Arial Unicode MS"/>
              </a:rPr>
              <a:t>141216 CrypTech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832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CrypTech Project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19674"/>
            <a:ext cx="8226425" cy="5273926"/>
          </a:xfrm>
        </p:spPr>
        <p:txBody>
          <a:bodyPr/>
          <a:lstStyle/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 smtClean="0"/>
              <a:t>An Open Design, not a Product</a:t>
            </a:r>
          </a:p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 smtClean="0"/>
              <a:t>Open – </a:t>
            </a:r>
            <a:r>
              <a:rPr lang="en-US" dirty="0"/>
              <a:t>everything (docs, design, code)</a:t>
            </a:r>
          </a:p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/>
              <a:t>BSD, CC license for </a:t>
            </a:r>
            <a:r>
              <a:rPr lang="en-US" dirty="0" smtClean="0"/>
              <a:t>all we </a:t>
            </a:r>
            <a:r>
              <a:rPr lang="en-US" dirty="0"/>
              <a:t>develop</a:t>
            </a:r>
          </a:p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 smtClean="0"/>
              <a:t>Diverse engineers and review</a:t>
            </a:r>
            <a:endParaRPr lang="en-US" dirty="0"/>
          </a:p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/>
              <a:t>Support for transparency, </a:t>
            </a:r>
            <a:r>
              <a:rPr lang="en-US" dirty="0" smtClean="0"/>
              <a:t>testing, …</a:t>
            </a:r>
            <a:endParaRPr lang="en-US" dirty="0"/>
          </a:p>
          <a:p>
            <a:pPr marL="457200" indent="-457200">
              <a:spcBef>
                <a:spcPts val="1400"/>
              </a:spcBef>
              <a:buFont typeface="Arial"/>
              <a:buChar char="•"/>
            </a:pPr>
            <a:r>
              <a:rPr lang="en-US" dirty="0"/>
              <a:t>Multiple </a:t>
            </a:r>
            <a:r>
              <a:rPr lang="en-US" dirty="0" smtClean="0"/>
              <a:t>contributors: IETF</a:t>
            </a:r>
            <a:r>
              <a:rPr lang="en-US" dirty="0"/>
              <a:t>, </a:t>
            </a:r>
            <a:r>
              <a:rPr lang="en-US" dirty="0" smtClean="0"/>
              <a:t>Comcast</a:t>
            </a:r>
            <a:r>
              <a:rPr lang="en-US" dirty="0"/>
              <a:t>, </a:t>
            </a:r>
            <a:r>
              <a:rPr lang="en-US" dirty="0" smtClean="0"/>
              <a:t>Google</a:t>
            </a:r>
            <a:r>
              <a:rPr lang="en-US" dirty="0"/>
              <a:t>, .SE, SUNET, </a:t>
            </a:r>
            <a:r>
              <a:rPr lang="en-US" dirty="0" smtClean="0"/>
              <a:t>PIR, ISOC, </a:t>
            </a:r>
            <a:r>
              <a:rPr lang="en-US" dirty="0" err="1" smtClean="0"/>
              <a:t>Afilias</a:t>
            </a:r>
            <a:r>
              <a:rPr lang="en-US" dirty="0" smtClean="0"/>
              <a:t>, RIPE, IANA, etc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141216 CrypTech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18107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CustomShape 1"/>
          <p:cNvSpPr/>
          <p:nvPr/>
        </p:nvSpPr>
        <p:spPr>
          <a:xfrm>
            <a:off x="277560" y="4928400"/>
            <a:ext cx="7313400" cy="1106640"/>
          </a:xfrm>
          <a:prstGeom prst="can">
            <a:avLst>
              <a:gd name="adj" fmla="val 25000"/>
            </a:avLst>
          </a:prstGeom>
          <a:solidFill>
            <a:srgbClr val="0095D0"/>
          </a:solidFill>
          <a:ln w="936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dirty="0" smtClean="0">
                <a:solidFill>
                  <a:srgbClr val="000000"/>
                </a:solidFill>
                <a:latin typeface="Comic Sans MS"/>
                <a:ea typeface="Arial Unicode MS"/>
              </a:rPr>
              <a:t>FPGA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>
                <a:solidFill>
                  <a:schemeClr val="bg2"/>
                </a:solidFill>
              </a:rPr>
              <a:t>(ASIC)</a:t>
            </a:r>
            <a:endParaRPr sz="2400"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Hashes: SHA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ea typeface="Arial Unicode MS"/>
              </a:rPr>
              <a:t>*/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GOST   Encrypt: AES/Camellia   PublicKey RSA/ECC/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ea typeface="Arial Unicode MS"/>
              </a:rPr>
              <a:t>DSA, 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Block </a:t>
            </a:r>
            <a:r>
              <a:rPr lang="en-US" sz="1200" dirty="0" smtClean="0">
                <a:solidFill>
                  <a:srgbClr val="000000"/>
                </a:solidFill>
                <a:latin typeface="Comic Sans MS"/>
                <a:ea typeface="Arial Unicode MS"/>
              </a:rPr>
              <a:t>Crypto </a:t>
            </a: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Modes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TRNG, BigNum, Modular, Exponentiation</a:t>
            </a:r>
            <a:endParaRPr dirty="0"/>
          </a:p>
        </p:txBody>
      </p:sp>
      <p:sp>
        <p:nvSpPr>
          <p:cNvPr id="52" name="CustomShape 2"/>
          <p:cNvSpPr/>
          <p:nvPr/>
        </p:nvSpPr>
        <p:spPr>
          <a:xfrm>
            <a:off x="277560" y="4005720"/>
            <a:ext cx="7313400" cy="1067760"/>
          </a:xfrm>
          <a:prstGeom prst="can">
            <a:avLst>
              <a:gd name="adj" fmla="val 25000"/>
            </a:avLst>
          </a:prstGeom>
          <a:solidFill>
            <a:srgbClr val="00B501"/>
          </a:solidFill>
          <a:ln w="936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Arial Unicode MS"/>
              </a:rPr>
              <a:t>On-Chip Core(s)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KeyGen/Store, Hash, Sign, Verify, Encrypt, Decrypt, DH, ECDH,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PKCS#1/5/8, [Un]Load, Stretching, Device Activation/Wipe</a:t>
            </a:r>
            <a:endParaRPr dirty="0"/>
          </a:p>
        </p:txBody>
      </p:sp>
      <p:sp>
        <p:nvSpPr>
          <p:cNvPr id="53" name="CustomShape 3"/>
          <p:cNvSpPr/>
          <p:nvPr/>
        </p:nvSpPr>
        <p:spPr>
          <a:xfrm>
            <a:off x="277560" y="3082680"/>
            <a:ext cx="7313400" cy="1067760"/>
          </a:xfrm>
          <a:prstGeom prst="can">
            <a:avLst>
              <a:gd name="adj" fmla="val 25000"/>
            </a:avLst>
          </a:prstGeom>
          <a:solidFill>
            <a:srgbClr val="B3B501"/>
          </a:solidFill>
          <a:ln w="936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Arial Unicode MS"/>
              </a:rPr>
              <a:t>Off-ChipSupport Code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X.509/PGP/… Packaging, PKCS#7/10/11/15, Backup</a:t>
            </a:r>
            <a:endParaRPr dirty="0"/>
          </a:p>
        </p:txBody>
      </p:sp>
      <p:sp>
        <p:nvSpPr>
          <p:cNvPr id="54" name="CustomShape 4"/>
          <p:cNvSpPr/>
          <p:nvPr/>
        </p:nvSpPr>
        <p:spPr>
          <a:xfrm>
            <a:off x="277560" y="2138400"/>
            <a:ext cx="7313400" cy="1067760"/>
          </a:xfrm>
          <a:prstGeom prst="can">
            <a:avLst>
              <a:gd name="adj" fmla="val 25000"/>
            </a:avLst>
          </a:prstGeom>
          <a:solidFill>
            <a:srgbClr val="BC0202"/>
          </a:solidFill>
          <a:ln w="9360">
            <a:solidFill>
              <a:srgbClr val="000000"/>
            </a:solidFill>
            <a:round/>
          </a:ln>
        </p:spPr>
        <p:txBody>
          <a:bodyPr anchor="ctr"/>
          <a:lstStyle/>
          <a:p>
            <a:pPr algn="ctr">
              <a:lnSpc>
                <a:spcPct val="100000"/>
              </a:lnSpc>
            </a:pPr>
            <a:r>
              <a:rPr lang="en-US" sz="2400" dirty="0">
                <a:solidFill>
                  <a:srgbClr val="000000"/>
                </a:solidFill>
                <a:latin typeface="Comic Sans MS"/>
                <a:ea typeface="Arial Unicode MS"/>
              </a:rPr>
              <a:t>Applications</a:t>
            </a:r>
            <a:endParaRPr dirty="0"/>
          </a:p>
          <a:p>
            <a:pPr algn="ctr">
              <a:lnSpc>
                <a:spcPct val="100000"/>
              </a:lnSpc>
            </a:pPr>
            <a:r>
              <a:rPr lang="en-US" sz="1200" dirty="0">
                <a:solidFill>
                  <a:srgbClr val="000000"/>
                </a:solidFill>
                <a:latin typeface="Comic Sans MS"/>
                <a:ea typeface="Arial Unicode MS"/>
              </a:rPr>
              <a:t>DNSSEC, RPKI, PGP, VPN, OTR, random, TCP/AO, … </a:t>
            </a:r>
            <a:endParaRPr dirty="0"/>
          </a:p>
        </p:txBody>
      </p:sp>
      <p:sp>
        <p:nvSpPr>
          <p:cNvPr id="57" name="TextShape 7"/>
          <p:cNvSpPr txBox="1"/>
          <p:nvPr/>
        </p:nvSpPr>
        <p:spPr>
          <a:xfrm>
            <a:off x="8037720" y="4037760"/>
            <a:ext cx="1180440" cy="2001960"/>
          </a:xfrm>
          <a:prstGeom prst="rect">
            <a:avLst/>
          </a:prstGeom>
        </p:spPr>
        <p:txBody>
          <a:bodyPr wrap="none" lIns="90000" tIns="45000" rIns="90000" bIns="45000"/>
          <a:lstStyle/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Security</a:t>
            </a:r>
            <a:endParaRPr dirty="0"/>
          </a:p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Boundary</a:t>
            </a:r>
            <a:endParaRPr dirty="0"/>
          </a:p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&amp;</a:t>
            </a:r>
            <a:endParaRPr dirty="0"/>
          </a:p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Tamper</a:t>
            </a:r>
            <a:endParaRPr dirty="0"/>
          </a:p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Power</a:t>
            </a:r>
            <a:endParaRPr dirty="0"/>
          </a:p>
          <a:p>
            <a:pPr algn="ctr"/>
            <a:r>
              <a:rPr lang="en-US" b="1" dirty="0">
                <a:solidFill>
                  <a:srgbClr val="0066CC"/>
                </a:solidFill>
                <a:latin typeface="Comic Sans MS"/>
              </a:rPr>
              <a:t>Timing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"/>
            <a:ext cx="9142413" cy="976319"/>
          </a:xfrm>
        </p:spPr>
        <p:txBody>
          <a:bodyPr/>
          <a:lstStyle/>
          <a:p>
            <a:r>
              <a:rPr lang="en-US" dirty="0" smtClean="0"/>
              <a:t>Layer Cake Model</a:t>
            </a:r>
            <a:endParaRPr lang="en-US" sz="3200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  <p:sp>
        <p:nvSpPr>
          <p:cNvPr id="6" name="Right Brace 5"/>
          <p:cNvSpPr/>
          <p:nvPr/>
        </p:nvSpPr>
        <p:spPr bwMode="auto">
          <a:xfrm>
            <a:off x="7675563" y="4150440"/>
            <a:ext cx="412750" cy="1748540"/>
          </a:xfrm>
          <a:prstGeom prst="rightBrace">
            <a:avLst/>
          </a:prstGeom>
          <a:noFill/>
          <a:ln w="76200" cap="flat" cmpd="sng" algn="ctr">
            <a:solidFill>
              <a:srgbClr val="3366FF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>
              <a:buFont typeface="Arial"/>
              <a:buChar char="•"/>
            </a:pPr>
            <a:r>
              <a:rPr lang="en-US" dirty="0"/>
              <a:t>State of the Art </a:t>
            </a:r>
            <a:r>
              <a:rPr lang="en-US" dirty="0" smtClean="0"/>
              <a:t>TRNG with Entropy </a:t>
            </a:r>
            <a:r>
              <a:rPr lang="en-US" dirty="0" smtClean="0"/>
              <a:t>from </a:t>
            </a:r>
            <a:r>
              <a:rPr lang="en-US" dirty="0" smtClean="0"/>
              <a:t>Avalanche &amp; on</a:t>
            </a:r>
            <a:r>
              <a:rPr lang="en-US" dirty="0" smtClean="0"/>
              <a:t>-FPGA </a:t>
            </a:r>
            <a:r>
              <a:rPr lang="en-US" dirty="0" err="1" smtClean="0"/>
              <a:t>RingOscs</a:t>
            </a:r>
            <a:endParaRPr lang="en-US" dirty="0" smtClean="0"/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Hashes</a:t>
            </a:r>
            <a:r>
              <a:rPr lang="en-US" dirty="0" smtClean="0"/>
              <a:t>: SHA-2, SHA-256, SHA-512, SHA-512x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Stream Cipher: ChaCha</a:t>
            </a:r>
          </a:p>
          <a:p>
            <a:pPr marL="457200" indent="-457200">
              <a:buFont typeface="Arial"/>
              <a:buChar char="•"/>
            </a:pPr>
            <a:r>
              <a:rPr lang="en-US" dirty="0" smtClean="0"/>
              <a:t>AES-128 &amp; AES-256 (RSA Started)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BigNum</a:t>
            </a:r>
            <a:r>
              <a:rPr lang="en-US" dirty="0" smtClean="0"/>
              <a:t> and Modular Exponentiation</a:t>
            </a:r>
          </a:p>
          <a:p>
            <a:pPr marL="457200" indent="-457200">
              <a:buFont typeface="Arial"/>
              <a:buChar char="•"/>
            </a:pPr>
            <a:r>
              <a:rPr lang="en-US" dirty="0" err="1" smtClean="0"/>
              <a:t>DNSsec</a:t>
            </a:r>
            <a:r>
              <a:rPr lang="en-US" dirty="0" smtClean="0"/>
              <a:t> Signing Summer 2015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idx="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141216 CrypTech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idx="4"/>
          </p:nvPr>
        </p:nvSpPr>
        <p:spPr/>
        <p:txBody>
          <a:bodyPr/>
          <a:lstStyle/>
          <a:p>
            <a:pPr>
              <a:defRPr/>
            </a:pPr>
            <a:fld id="{0FF4CC25-CED4-874B-8DE2-8DB0BEF29588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dirty="0" smtClean="0"/>
              <a:t>Creative Commons: Attribution-NonCommercial-ShareAlike 2.0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4993657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omic Sans MS"/>
        <a:ea typeface="Arial Unicode MS"/>
        <a:cs typeface="Arial Unicode MS"/>
      </a:majorFont>
      <a:minorFont>
        <a:latin typeface="Comic Sans MS"/>
        <a:ea typeface="Arial Unicode MS"/>
        <a:cs typeface="Arial Unicode M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572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27797</TotalTime>
  <Words>542</Words>
  <Application>Microsoft Macintosh PowerPoint</Application>
  <PresentationFormat>On-screen Show (4:3)</PresentationFormat>
  <Paragraphs>88</Paragraphs>
  <Slides>12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Default Theme</vt:lpstr>
      <vt:lpstr>CrypTech</vt:lpstr>
      <vt:lpstr>Built on the Beltway &amp; GCHQ</vt:lpstr>
      <vt:lpstr>Post Snowden, No One  Trusts Them  We are relying on HSMs designed and made by 42-eyes government contractors </vt:lpstr>
      <vt:lpstr>Broken Despite Gov Issued CC Evaluation &amp; NIST FIPS 140-2 Validation</vt:lpstr>
      <vt:lpstr>Origins</vt:lpstr>
      <vt:lpstr>Goals</vt:lpstr>
      <vt:lpstr>CrypTech Project</vt:lpstr>
      <vt:lpstr>Layer Cake Model</vt:lpstr>
      <vt:lpstr>Status Overview</vt:lpstr>
      <vt:lpstr>Proto on Novena Summer ‘15</vt:lpstr>
      <vt:lpstr>Alpha Board EOY 2015</vt:lpstr>
      <vt:lpstr>Funding From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Randy Bush</cp:lastModifiedBy>
  <cp:revision>225</cp:revision>
  <dcterms:modified xsi:type="dcterms:W3CDTF">2015-05-19T20:09:51Z</dcterms:modified>
</cp:coreProperties>
</file>